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0" r:id="rId5"/>
    <p:sldId id="261" r:id="rId6"/>
    <p:sldId id="262" r:id="rId7"/>
    <p:sldId id="263" r:id="rId8"/>
    <p:sldId id="270" r:id="rId9"/>
    <p:sldId id="269" r:id="rId10"/>
    <p:sldId id="271" r:id="rId11"/>
    <p:sldId id="257" r:id="rId12"/>
    <p:sldId id="279" r:id="rId13"/>
    <p:sldId id="272" r:id="rId14"/>
    <p:sldId id="273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 dirty="0" smtClean="0"/>
              <a:t>2104 Redistricting </a:t>
            </a:r>
            <a:r>
              <a:rPr lang="en-US" sz="2400" baseline="0" dirty="0"/>
              <a:t>has:</a:t>
            </a:r>
          </a:p>
        </c:rich>
      </c:tx>
      <c:layout>
        <c:manualLayout>
          <c:xMode val="edge"/>
          <c:yMode val="edge"/>
          <c:x val="3.5631889763779533E-2"/>
          <c:y val="2.7777777777777776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cat>
            <c:strRef>
              <c:f>Sheet4!$F$31:$F$33</c:f>
              <c:strCache>
                <c:ptCount val="3"/>
                <c:pt idx="0">
                  <c:v>No Opinion</c:v>
                </c:pt>
                <c:pt idx="1">
                  <c:v>Hurt state</c:v>
                </c:pt>
                <c:pt idx="2">
                  <c:v>Helped state</c:v>
                </c:pt>
              </c:strCache>
            </c:strRef>
          </c:cat>
          <c:val>
            <c:numRef>
              <c:f>Sheet4!$G$31:$G$33</c:f>
              <c:numCache>
                <c:formatCode>0%</c:formatCode>
                <c:ptCount val="3"/>
                <c:pt idx="0">
                  <c:v>0.26</c:v>
                </c:pt>
                <c:pt idx="1">
                  <c:v>0.48</c:v>
                </c:pt>
                <c:pt idx="2">
                  <c:v>0.26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4054400"/>
        <c:axId val="84055936"/>
      </c:barChart>
      <c:catAx>
        <c:axId val="84054400"/>
        <c:scaling>
          <c:orientation val="minMax"/>
        </c:scaling>
        <c:delete val="0"/>
        <c:axPos val="l"/>
        <c:majorTickMark val="none"/>
        <c:minorTickMark val="none"/>
        <c:tickLblPos val="nextTo"/>
        <c:crossAx val="84055936"/>
        <c:crosses val="autoZero"/>
        <c:auto val="1"/>
        <c:lblAlgn val="ctr"/>
        <c:lblOffset val="100"/>
        <c:noMultiLvlLbl val="0"/>
      </c:catAx>
      <c:valAx>
        <c:axId val="8405593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84054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 dirty="0"/>
              <a:t>Redistricting </a:t>
            </a:r>
            <a:r>
              <a:rPr lang="en-US" sz="2400" baseline="0" dirty="0" smtClean="0"/>
              <a:t>Views 2014 </a:t>
            </a:r>
            <a:r>
              <a:rPr lang="en-US" sz="2400" baseline="0" dirty="0"/>
              <a:t>and 2007</a:t>
            </a:r>
          </a:p>
        </c:rich>
      </c:tx>
      <c:layout>
        <c:manualLayout>
          <c:xMode val="edge"/>
          <c:yMode val="edge"/>
          <c:x val="2.6804461942257162E-3"/>
          <c:y val="4.1666666666666664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Sheet4!$T$30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Sheet4!$S$31:$S$33</c:f>
              <c:strCache>
                <c:ptCount val="3"/>
                <c:pt idx="0">
                  <c:v>No Opinion</c:v>
                </c:pt>
                <c:pt idx="1">
                  <c:v>Hurt state</c:v>
                </c:pt>
                <c:pt idx="2">
                  <c:v>Helped state</c:v>
                </c:pt>
              </c:strCache>
            </c:strRef>
          </c:cat>
          <c:val>
            <c:numRef>
              <c:f>Sheet4!$T$31:$T$33</c:f>
              <c:numCache>
                <c:formatCode>0%</c:formatCode>
                <c:ptCount val="3"/>
                <c:pt idx="0">
                  <c:v>0.28000000000000003</c:v>
                </c:pt>
                <c:pt idx="1">
                  <c:v>0.5</c:v>
                </c:pt>
                <c:pt idx="2">
                  <c:v>0.22</c:v>
                </c:pt>
              </c:numCache>
            </c:numRef>
          </c:val>
        </c:ser>
        <c:ser>
          <c:idx val="1"/>
          <c:order val="1"/>
          <c:tx>
            <c:strRef>
              <c:f>Sheet4!$U$30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Sheet4!$S$31:$S$33</c:f>
              <c:strCache>
                <c:ptCount val="3"/>
                <c:pt idx="0">
                  <c:v>No Opinion</c:v>
                </c:pt>
                <c:pt idx="1">
                  <c:v>Hurt state</c:v>
                </c:pt>
                <c:pt idx="2">
                  <c:v>Helped state</c:v>
                </c:pt>
              </c:strCache>
            </c:strRef>
          </c:cat>
          <c:val>
            <c:numRef>
              <c:f>Sheet4!$U$31:$U$33</c:f>
              <c:numCache>
                <c:formatCode>0%</c:formatCode>
                <c:ptCount val="3"/>
                <c:pt idx="0">
                  <c:v>0.26</c:v>
                </c:pt>
                <c:pt idx="1">
                  <c:v>0.48</c:v>
                </c:pt>
                <c:pt idx="2">
                  <c:v>0.26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6397056"/>
        <c:axId val="36398592"/>
      </c:barChart>
      <c:catAx>
        <c:axId val="36397056"/>
        <c:scaling>
          <c:orientation val="minMax"/>
        </c:scaling>
        <c:delete val="0"/>
        <c:axPos val="l"/>
        <c:majorTickMark val="out"/>
        <c:minorTickMark val="none"/>
        <c:tickLblPos val="nextTo"/>
        <c:crossAx val="36398592"/>
        <c:crosses val="autoZero"/>
        <c:auto val="1"/>
        <c:lblAlgn val="ctr"/>
        <c:lblOffset val="100"/>
        <c:noMultiLvlLbl val="0"/>
      </c:catAx>
      <c:valAx>
        <c:axId val="3639859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363970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/>
              <a:t>Redistricting process should be:</a:t>
            </a:r>
          </a:p>
        </c:rich>
      </c:tx>
      <c:layout>
        <c:manualLayout>
          <c:xMode val="edge"/>
          <c:yMode val="edge"/>
          <c:x val="3.3263779527559059E-2"/>
          <c:y val="2.7777777777777776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cat>
            <c:strRef>
              <c:f>Sheet4!$F$48:$F$51</c:f>
              <c:strCache>
                <c:ptCount val="4"/>
                <c:pt idx="0">
                  <c:v>No Opinion</c:v>
                </c:pt>
                <c:pt idx="1">
                  <c:v>Kept as is</c:v>
                </c:pt>
                <c:pt idx="2">
                  <c:v>Replaced by bipartisan board</c:v>
                </c:pt>
                <c:pt idx="3">
                  <c:v>Replaced by non-partisan panel</c:v>
                </c:pt>
              </c:strCache>
            </c:strRef>
          </c:cat>
          <c:val>
            <c:numRef>
              <c:f>Sheet4!$G$48:$G$51</c:f>
              <c:numCache>
                <c:formatCode>0%</c:formatCode>
                <c:ptCount val="4"/>
                <c:pt idx="0">
                  <c:v>0.06</c:v>
                </c:pt>
                <c:pt idx="1">
                  <c:v>0.17</c:v>
                </c:pt>
                <c:pt idx="2">
                  <c:v>0.33</c:v>
                </c:pt>
                <c:pt idx="3">
                  <c:v>0.44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6482048"/>
        <c:axId val="36483840"/>
      </c:barChart>
      <c:catAx>
        <c:axId val="36482048"/>
        <c:scaling>
          <c:orientation val="minMax"/>
        </c:scaling>
        <c:delete val="0"/>
        <c:axPos val="l"/>
        <c:majorTickMark val="none"/>
        <c:minorTickMark val="none"/>
        <c:tickLblPos val="nextTo"/>
        <c:crossAx val="36483840"/>
        <c:crosses val="autoZero"/>
        <c:auto val="1"/>
        <c:lblAlgn val="ctr"/>
        <c:lblOffset val="100"/>
        <c:noMultiLvlLbl val="0"/>
      </c:catAx>
      <c:valAx>
        <c:axId val="3648384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36482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/>
              <a:t>Potential redistricting views: </a:t>
            </a:r>
          </a:p>
        </c:rich>
      </c:tx>
      <c:layout>
        <c:manualLayout>
          <c:xMode val="edge"/>
          <c:yMode val="edge"/>
          <c:x val="2.8708223972003507E-2"/>
          <c:y val="2.7777777777777776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cat>
            <c:strRef>
              <c:f>Sheet4!$F$66:$F$70</c:f>
              <c:strCache>
                <c:ptCount val="5"/>
                <c:pt idx="0">
                  <c:v>No opinion</c:v>
                </c:pt>
                <c:pt idx="1">
                  <c:v>Kept as is</c:v>
                </c:pt>
                <c:pt idx="2">
                  <c:v>Bipartisan panel only </c:v>
                </c:pt>
                <c:pt idx="3">
                  <c:v>Accept bipartisan panel</c:v>
                </c:pt>
                <c:pt idx="4">
                  <c:v>Non-partisan panel only</c:v>
                </c:pt>
              </c:strCache>
            </c:strRef>
          </c:cat>
          <c:val>
            <c:numRef>
              <c:f>Sheet4!$G$66:$G$70</c:f>
              <c:numCache>
                <c:formatCode>0%</c:formatCode>
                <c:ptCount val="5"/>
                <c:pt idx="0">
                  <c:v>0.06</c:v>
                </c:pt>
                <c:pt idx="1">
                  <c:v>0.17</c:v>
                </c:pt>
                <c:pt idx="2">
                  <c:v>0.33</c:v>
                </c:pt>
                <c:pt idx="3">
                  <c:v>0.37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6600064"/>
        <c:axId val="36605952"/>
      </c:barChart>
      <c:catAx>
        <c:axId val="36600064"/>
        <c:scaling>
          <c:orientation val="minMax"/>
        </c:scaling>
        <c:delete val="0"/>
        <c:axPos val="l"/>
        <c:majorTickMark val="none"/>
        <c:minorTickMark val="none"/>
        <c:tickLblPos val="nextTo"/>
        <c:crossAx val="36605952"/>
        <c:crosses val="autoZero"/>
        <c:auto val="1"/>
        <c:lblAlgn val="ctr"/>
        <c:lblOffset val="100"/>
        <c:noMultiLvlLbl val="0"/>
      </c:catAx>
      <c:valAx>
        <c:axId val="3660595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36600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aseline="0"/>
            </a:pPr>
            <a:r>
              <a:rPr lang="en-US" sz="1800" baseline="0" dirty="0"/>
              <a:t>Support increasing </a:t>
            </a:r>
            <a:r>
              <a:rPr lang="en-US" sz="1800" baseline="0" dirty="0" smtClean="0"/>
              <a:t>state legislative </a:t>
            </a:r>
            <a:r>
              <a:rPr lang="en-US" sz="1800" baseline="0" dirty="0"/>
              <a:t>terms by two years</a:t>
            </a:r>
            <a:r>
              <a:rPr lang="en-US" sz="1800" baseline="0" dirty="0" smtClean="0"/>
              <a:t>?</a:t>
            </a:r>
          </a:p>
          <a:p>
            <a:pPr>
              <a:defRPr sz="1800" baseline="0"/>
            </a:pPr>
            <a:r>
              <a:rPr lang="en-US" sz="1800" b="0" i="1" baseline="0" dirty="0" smtClean="0"/>
              <a:t>(4 years for representatives, 6 years for senators)</a:t>
            </a:r>
            <a:endParaRPr lang="en-US" sz="1800" b="0" i="1" baseline="0" dirty="0"/>
          </a:p>
        </c:rich>
      </c:tx>
      <c:layout>
        <c:manualLayout>
          <c:xMode val="edge"/>
          <c:yMode val="edge"/>
          <c:x val="0.14732020997375328"/>
          <c:y val="1.7857142857142856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rgbClr val="0070C0"/>
                </a:fgClr>
                <a:bgClr>
                  <a:srgbClr val="FFFFFF"/>
                </a:bgClr>
              </a:pattFill>
            </c:spPr>
          </c:dPt>
          <c:cat>
            <c:strRef>
              <c:f>Sheet1!$T$27:$T$29</c:f>
              <c:strCache>
                <c:ptCount val="3"/>
                <c:pt idx="0">
                  <c:v>No opinion</c:v>
                </c:pt>
                <c:pt idx="1">
                  <c:v>No</c:v>
                </c:pt>
                <c:pt idx="2">
                  <c:v>Yes</c:v>
                </c:pt>
              </c:strCache>
            </c:strRef>
          </c:cat>
          <c:val>
            <c:numRef>
              <c:f>Sheet1!$U$27:$U$29</c:f>
              <c:numCache>
                <c:formatCode>0%</c:formatCode>
                <c:ptCount val="3"/>
                <c:pt idx="0">
                  <c:v>0.03</c:v>
                </c:pt>
                <c:pt idx="1">
                  <c:v>0.36</c:v>
                </c:pt>
                <c:pt idx="2">
                  <c:v>0.61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6701312"/>
        <c:axId val="36702848"/>
      </c:barChart>
      <c:catAx>
        <c:axId val="36701312"/>
        <c:scaling>
          <c:orientation val="minMax"/>
        </c:scaling>
        <c:delete val="0"/>
        <c:axPos val="l"/>
        <c:majorTickMark val="none"/>
        <c:minorTickMark val="none"/>
        <c:tickLblPos val="nextTo"/>
        <c:crossAx val="36702848"/>
        <c:crosses val="autoZero"/>
        <c:auto val="1"/>
        <c:lblAlgn val="ctr"/>
        <c:lblOffset val="100"/>
        <c:noMultiLvlLbl val="0"/>
      </c:catAx>
      <c:valAx>
        <c:axId val="3670284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67013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How</a:t>
            </a:r>
            <a:r>
              <a:rPr lang="en-US" baseline="0" dirty="0"/>
              <a:t> long should it take </a:t>
            </a:r>
            <a:r>
              <a:rPr lang="en-US" baseline="0" dirty="0" smtClean="0"/>
              <a:t>a </a:t>
            </a:r>
            <a:r>
              <a:rPr lang="en-US" baseline="0" dirty="0"/>
              <a:t>legislator to learn the job?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Sheet3!$B$15:$B$18</c:f>
              <c:strCache>
                <c:ptCount val="4"/>
                <c:pt idx="0">
                  <c:v>No Opinion</c:v>
                </c:pt>
                <c:pt idx="1">
                  <c:v>More than 10 years</c:v>
                </c:pt>
                <c:pt idx="2">
                  <c:v>5 to 10 years</c:v>
                </c:pt>
                <c:pt idx="3">
                  <c:v>Less than 5 years</c:v>
                </c:pt>
              </c:strCache>
            </c:strRef>
          </c:cat>
          <c:val>
            <c:numRef>
              <c:f>Sheet3!$C$15:$C$18</c:f>
              <c:numCache>
                <c:formatCode>0</c:formatCode>
                <c:ptCount val="4"/>
                <c:pt idx="0">
                  <c:v>3.2</c:v>
                </c:pt>
                <c:pt idx="1">
                  <c:v>7</c:v>
                </c:pt>
                <c:pt idx="2">
                  <c:v>27.6</c:v>
                </c:pt>
                <c:pt idx="3">
                  <c:v>62.1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6776192"/>
        <c:axId val="37290368"/>
      </c:barChart>
      <c:catAx>
        <c:axId val="36776192"/>
        <c:scaling>
          <c:orientation val="minMax"/>
        </c:scaling>
        <c:delete val="0"/>
        <c:axPos val="l"/>
        <c:majorTickMark val="none"/>
        <c:minorTickMark val="none"/>
        <c:tickLblPos val="nextTo"/>
        <c:crossAx val="37290368"/>
        <c:crosses val="autoZero"/>
        <c:auto val="1"/>
        <c:lblAlgn val="ctr"/>
        <c:lblOffset val="100"/>
        <c:noMultiLvlLbl val="0"/>
      </c:catAx>
      <c:valAx>
        <c:axId val="37290368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36776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 dirty="0" smtClean="0"/>
              <a:t>2014 Term </a:t>
            </a:r>
            <a:r>
              <a:rPr lang="en-US" sz="2400" baseline="0" dirty="0"/>
              <a:t>Limits have:</a:t>
            </a:r>
          </a:p>
        </c:rich>
      </c:tx>
      <c:layout>
        <c:manualLayout>
          <c:xMode val="edge"/>
          <c:yMode val="edge"/>
          <c:x val="2.6576334208223983E-2"/>
          <c:y val="3.7634408602150539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cat>
            <c:strRef>
              <c:f>Sheet1!$B$16:$B$18</c:f>
              <c:strCache>
                <c:ptCount val="3"/>
                <c:pt idx="0">
                  <c:v>No Opinion</c:v>
                </c:pt>
                <c:pt idx="1">
                  <c:v>Hurt the state</c:v>
                </c:pt>
                <c:pt idx="2">
                  <c:v>Helped the state</c:v>
                </c:pt>
              </c:strCache>
            </c:strRef>
          </c:cat>
          <c:val>
            <c:numRef>
              <c:f>Sheet1!$C$16:$C$18</c:f>
              <c:numCache>
                <c:formatCode>0%</c:formatCode>
                <c:ptCount val="3"/>
                <c:pt idx="0">
                  <c:v>0.13</c:v>
                </c:pt>
                <c:pt idx="1">
                  <c:v>0.3</c:v>
                </c:pt>
                <c:pt idx="2">
                  <c:v>0.56999999999999995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7518720"/>
        <c:axId val="78372864"/>
      </c:barChart>
      <c:catAx>
        <c:axId val="37518720"/>
        <c:scaling>
          <c:orientation val="minMax"/>
        </c:scaling>
        <c:delete val="0"/>
        <c:axPos val="l"/>
        <c:majorTickMark val="none"/>
        <c:minorTickMark val="none"/>
        <c:tickLblPos val="nextTo"/>
        <c:crossAx val="78372864"/>
        <c:crosses val="autoZero"/>
        <c:auto val="1"/>
        <c:lblAlgn val="ctr"/>
        <c:lblOffset val="100"/>
        <c:noMultiLvlLbl val="0"/>
      </c:catAx>
      <c:valAx>
        <c:axId val="78372864"/>
        <c:scaling>
          <c:orientation val="minMax"/>
        </c:scaling>
        <c:delete val="1"/>
        <c:axPos val="b"/>
        <c:numFmt formatCode="#,##0.0" sourceLinked="0"/>
        <c:majorTickMark val="out"/>
        <c:minorTickMark val="none"/>
        <c:tickLblPos val="nextTo"/>
        <c:crossAx val="37518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Term</a:t>
            </a:r>
            <a:r>
              <a:rPr lang="en-US" baseline="0"/>
              <a:t> Limits Views 2014 and 2005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Sheet1!$U$5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spPr>
              <a:pattFill prst="dashUpDiag">
                <a:fgClr>
                  <a:srgbClr val="C00000"/>
                </a:fgClr>
                <a:bgClr>
                  <a:schemeClr val="bg1"/>
                </a:bgClr>
              </a:pattFill>
            </c:spPr>
          </c:dPt>
          <c:cat>
            <c:strRef>
              <c:f>Sheet1!$T$6:$T$8</c:f>
              <c:strCache>
                <c:ptCount val="3"/>
                <c:pt idx="0">
                  <c:v>No Opinion</c:v>
                </c:pt>
                <c:pt idx="1">
                  <c:v>Hurt the state</c:v>
                </c:pt>
                <c:pt idx="2">
                  <c:v>Helped the state</c:v>
                </c:pt>
              </c:strCache>
            </c:strRef>
          </c:cat>
          <c:val>
            <c:numRef>
              <c:f>Sheet1!$U$6:$U$8</c:f>
              <c:numCache>
                <c:formatCode>0%</c:formatCode>
                <c:ptCount val="3"/>
                <c:pt idx="0">
                  <c:v>0.11</c:v>
                </c:pt>
                <c:pt idx="1">
                  <c:v>0.3</c:v>
                </c:pt>
                <c:pt idx="2">
                  <c:v>0.59</c:v>
                </c:pt>
              </c:numCache>
            </c:numRef>
          </c:val>
        </c:ser>
        <c:ser>
          <c:idx val="1"/>
          <c:order val="1"/>
          <c:tx>
            <c:strRef>
              <c:f>Sheet1!$V$5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pattFill prst="dashUpDiag">
                <a:fgClr>
                  <a:srgbClr val="0070C0"/>
                </a:fgClr>
                <a:bgClr>
                  <a:schemeClr val="bg1"/>
                </a:bgClr>
              </a:pattFill>
            </c:spPr>
          </c:dPt>
          <c:cat>
            <c:strRef>
              <c:f>Sheet1!$T$6:$T$8</c:f>
              <c:strCache>
                <c:ptCount val="3"/>
                <c:pt idx="0">
                  <c:v>No Opinion</c:v>
                </c:pt>
                <c:pt idx="1">
                  <c:v>Hurt the state</c:v>
                </c:pt>
                <c:pt idx="2">
                  <c:v>Helped the state</c:v>
                </c:pt>
              </c:strCache>
            </c:strRef>
          </c:cat>
          <c:val>
            <c:numRef>
              <c:f>Sheet1!$V$6:$V$8</c:f>
              <c:numCache>
                <c:formatCode>0%</c:formatCode>
                <c:ptCount val="3"/>
                <c:pt idx="0">
                  <c:v>0.13</c:v>
                </c:pt>
                <c:pt idx="1">
                  <c:v>0.3</c:v>
                </c:pt>
                <c:pt idx="2">
                  <c:v>0.56999999999999995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5565056"/>
        <c:axId val="45566592"/>
      </c:barChart>
      <c:catAx>
        <c:axId val="45565056"/>
        <c:scaling>
          <c:orientation val="minMax"/>
        </c:scaling>
        <c:delete val="0"/>
        <c:axPos val="l"/>
        <c:majorTickMark val="none"/>
        <c:minorTickMark val="none"/>
        <c:tickLblPos val="nextTo"/>
        <c:crossAx val="45566592"/>
        <c:crosses val="autoZero"/>
        <c:auto val="1"/>
        <c:lblAlgn val="ctr"/>
        <c:lblOffset val="100"/>
        <c:noMultiLvlLbl val="0"/>
      </c:catAx>
      <c:valAx>
        <c:axId val="455665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556505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/>
              <a:t>Term Limits should be:</a:t>
            </a:r>
          </a:p>
        </c:rich>
      </c:tx>
      <c:layout>
        <c:manualLayout>
          <c:xMode val="edge"/>
          <c:yMode val="edge"/>
          <c:x val="2.3687445319335077E-2"/>
          <c:y val="3.7037037037037035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cat>
            <c:strRef>
              <c:f>Sheet1!$B$54:$B$57</c:f>
              <c:strCache>
                <c:ptCount val="4"/>
                <c:pt idx="0">
                  <c:v>No Opinion</c:v>
                </c:pt>
                <c:pt idx="1">
                  <c:v>Repealed altogether</c:v>
                </c:pt>
                <c:pt idx="2">
                  <c:v>Extended to twelve years</c:v>
                </c:pt>
                <c:pt idx="3">
                  <c:v>Kept at eight years</c:v>
                </c:pt>
              </c:strCache>
            </c:strRef>
          </c:cat>
          <c:val>
            <c:numRef>
              <c:f>Sheet1!$C$54:$C$57</c:f>
              <c:numCache>
                <c:formatCode>0%</c:formatCode>
                <c:ptCount val="4"/>
                <c:pt idx="0">
                  <c:v>0.05</c:v>
                </c:pt>
                <c:pt idx="1">
                  <c:v>0.12</c:v>
                </c:pt>
                <c:pt idx="2">
                  <c:v>0.13</c:v>
                </c:pt>
                <c:pt idx="3">
                  <c:v>0.7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5519616"/>
        <c:axId val="45521152"/>
      </c:barChart>
      <c:catAx>
        <c:axId val="45519616"/>
        <c:scaling>
          <c:orientation val="minMax"/>
        </c:scaling>
        <c:delete val="0"/>
        <c:axPos val="l"/>
        <c:majorTickMark val="none"/>
        <c:minorTickMark val="none"/>
        <c:tickLblPos val="nextTo"/>
        <c:crossAx val="45521152"/>
        <c:crosses val="autoZero"/>
        <c:auto val="1"/>
        <c:lblAlgn val="ctr"/>
        <c:lblOffset val="100"/>
        <c:noMultiLvlLbl val="0"/>
      </c:catAx>
      <c:valAx>
        <c:axId val="4552115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5519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/>
              <a:t>Potential term limits views:</a:t>
            </a:r>
          </a:p>
        </c:rich>
      </c:tx>
      <c:layout>
        <c:manualLayout>
          <c:xMode val="edge"/>
          <c:yMode val="edge"/>
          <c:x val="1.8736001749781295E-2"/>
          <c:y val="2.7777777777777776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dPt>
            <c:idx val="1"/>
            <c:invertIfNegative val="0"/>
            <c:bubble3D val="0"/>
            <c:spPr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dPt>
            <c:idx val="2"/>
            <c:invertIfNegative val="0"/>
            <c:bubble3D val="0"/>
            <c:spPr>
              <a:ln>
                <a:gradFill>
                  <a:gsLst>
                    <a:gs pos="5000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solidFill>
                  <a:schemeClr val="accent1">
                    <a:alpha val="47000"/>
                  </a:schemeClr>
                </a:solidFill>
              </a:ln>
            </c:spPr>
          </c:dPt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Sheet1!$B$87:$B$91</c:f>
              <c:strCache>
                <c:ptCount val="5"/>
                <c:pt idx="0">
                  <c:v>No opinion</c:v>
                </c:pt>
                <c:pt idx="1">
                  <c:v>Repeal term limits  </c:v>
                </c:pt>
                <c:pt idx="2">
                  <c:v>12 year limit</c:v>
                </c:pt>
                <c:pt idx="3">
                  <c:v>Accept 12 year limit</c:v>
                </c:pt>
                <c:pt idx="4">
                  <c:v>8 year limit only</c:v>
                </c:pt>
              </c:strCache>
            </c:strRef>
          </c:cat>
          <c:val>
            <c:numRef>
              <c:f>Sheet1!$C$87:$C$91</c:f>
              <c:numCache>
                <c:formatCode>0%</c:formatCode>
                <c:ptCount val="5"/>
                <c:pt idx="0">
                  <c:v>0.05</c:v>
                </c:pt>
                <c:pt idx="1">
                  <c:v>0.12</c:v>
                </c:pt>
                <c:pt idx="2">
                  <c:v>0.13</c:v>
                </c:pt>
                <c:pt idx="3">
                  <c:v>0.31</c:v>
                </c:pt>
                <c:pt idx="4">
                  <c:v>0.38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5652224"/>
        <c:axId val="45664896"/>
      </c:barChart>
      <c:catAx>
        <c:axId val="45652224"/>
        <c:scaling>
          <c:orientation val="minMax"/>
        </c:scaling>
        <c:delete val="0"/>
        <c:axPos val="l"/>
        <c:majorTickMark val="none"/>
        <c:minorTickMark val="none"/>
        <c:tickLblPos val="nextTo"/>
        <c:crossAx val="45664896"/>
        <c:crosses val="autoZero"/>
        <c:auto val="1"/>
        <c:lblAlgn val="ctr"/>
        <c:lblOffset val="100"/>
        <c:noMultiLvlLbl val="0"/>
      </c:catAx>
      <c:valAx>
        <c:axId val="456648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56522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/>
              <a:t>Potential Support for Extending Term Limits</a:t>
            </a:r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Sheet2!$M$12</c:f>
              <c:strCache>
                <c:ptCount val="1"/>
                <c:pt idx="0">
                  <c:v>% Persuaded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0">
              <a:solidFill>
                <a:schemeClr val="accent1"/>
              </a:solidFill>
            </a:ln>
          </c:spPr>
          <c:invertIfNegative val="0"/>
          <c:dPt>
            <c:idx val="7"/>
            <c:invertIfNegative val="0"/>
            <c:bubble3D val="0"/>
            <c:spPr>
              <a:pattFill prst="divot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0">
                <a:solidFill>
                  <a:schemeClr val="accent1"/>
                </a:solidFill>
                <a:prstDash val="solid"/>
              </a:ln>
            </c:spPr>
          </c:dPt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32%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Sheet2!$L$13:$L$22</c:f>
              <c:strCache>
                <c:ptCount val="10"/>
                <c:pt idx="0">
                  <c:v>If applied to new members only</c:v>
                </c:pt>
                <c:pt idx="1">
                  <c:v>If local officials limited</c:v>
                </c:pt>
                <c:pt idx="2">
                  <c:v>If legislative leaders terms limited</c:v>
                </c:pt>
                <c:pt idx="3">
                  <c:v>If Supreme Court limited</c:v>
                </c:pt>
                <c:pt idx="4">
                  <c:v>If lifetime limit imposed</c:v>
                </c:pt>
                <c:pt idx="5">
                  <c:v>If redistricting reform included</c:v>
                </c:pt>
                <c:pt idx="7">
                  <c:v> INITIAL PERSUADABLES</c:v>
                </c:pt>
                <c:pt idx="9">
                  <c:v>If length of term increased by two years</c:v>
                </c:pt>
              </c:strCache>
            </c:strRef>
          </c:cat>
          <c:val>
            <c:numRef>
              <c:f>Sheet2!$M$13:$M$22</c:f>
              <c:numCache>
                <c:formatCode>0%</c:formatCode>
                <c:ptCount val="10"/>
                <c:pt idx="0">
                  <c:v>0.21</c:v>
                </c:pt>
                <c:pt idx="1">
                  <c:v>0.22</c:v>
                </c:pt>
                <c:pt idx="2">
                  <c:v>0.23</c:v>
                </c:pt>
                <c:pt idx="3">
                  <c:v>0.25</c:v>
                </c:pt>
                <c:pt idx="4">
                  <c:v>0.27</c:v>
                </c:pt>
                <c:pt idx="5">
                  <c:v>0.27</c:v>
                </c:pt>
                <c:pt idx="7">
                  <c:v>0.31</c:v>
                </c:pt>
                <c:pt idx="9">
                  <c:v>0.37</c:v>
                </c:pt>
              </c:numCache>
            </c:numRef>
          </c:val>
        </c:ser>
        <c:ser>
          <c:idx val="1"/>
          <c:order val="1"/>
          <c:tx>
            <c:strRef>
              <c:f>Sheet2!$N$12</c:f>
              <c:strCache>
                <c:ptCount val="1"/>
                <c:pt idx="0">
                  <c:v>% Total Support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invertIfNegative val="0"/>
          <c:dPt>
            <c:idx val="7"/>
            <c:invertIfNegative val="0"/>
            <c:bubble3D val="0"/>
            <c:spPr>
              <a:pattFill prst="divot">
                <a:fgClr>
                  <a:schemeClr val="accent6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1"/>
                </a:solidFill>
              </a:ln>
            </c:spPr>
          </c:dPt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57%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Sheet2!$L$13:$L$22</c:f>
              <c:strCache>
                <c:ptCount val="10"/>
                <c:pt idx="0">
                  <c:v>If applied to new members only</c:v>
                </c:pt>
                <c:pt idx="1">
                  <c:v>If local officials limited</c:v>
                </c:pt>
                <c:pt idx="2">
                  <c:v>If legislative leaders terms limited</c:v>
                </c:pt>
                <c:pt idx="3">
                  <c:v>If Supreme Court limited</c:v>
                </c:pt>
                <c:pt idx="4">
                  <c:v>If lifetime limit imposed</c:v>
                </c:pt>
                <c:pt idx="5">
                  <c:v>If redistricting reform included</c:v>
                </c:pt>
                <c:pt idx="7">
                  <c:v> INITIAL PERSUADABLES</c:v>
                </c:pt>
                <c:pt idx="9">
                  <c:v>If length of term increased by two years</c:v>
                </c:pt>
              </c:strCache>
            </c:strRef>
          </c:cat>
          <c:val>
            <c:numRef>
              <c:f>Sheet2!$N$13:$N$22</c:f>
              <c:numCache>
                <c:formatCode>0%</c:formatCode>
                <c:ptCount val="10"/>
                <c:pt idx="0">
                  <c:v>0.47</c:v>
                </c:pt>
                <c:pt idx="1">
                  <c:v>0.49</c:v>
                </c:pt>
                <c:pt idx="2">
                  <c:v>0.5</c:v>
                </c:pt>
                <c:pt idx="3">
                  <c:v>0.52</c:v>
                </c:pt>
                <c:pt idx="4">
                  <c:v>0.54</c:v>
                </c:pt>
                <c:pt idx="5">
                  <c:v>0.54</c:v>
                </c:pt>
                <c:pt idx="7">
                  <c:v>0.56000000000000005</c:v>
                </c:pt>
                <c:pt idx="9">
                  <c:v>0.64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5835392"/>
        <c:axId val="45836928"/>
      </c:barChart>
      <c:catAx>
        <c:axId val="45835392"/>
        <c:scaling>
          <c:orientation val="minMax"/>
        </c:scaling>
        <c:delete val="0"/>
        <c:axPos val="l"/>
        <c:majorTickMark val="none"/>
        <c:minorTickMark val="none"/>
        <c:tickLblPos val="nextTo"/>
        <c:crossAx val="45836928"/>
        <c:crosses val="autoZero"/>
        <c:auto val="1"/>
        <c:lblAlgn val="ctr"/>
        <c:lblOffset val="100"/>
        <c:noMultiLvlLbl val="0"/>
      </c:catAx>
      <c:valAx>
        <c:axId val="45836928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4583539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/>
              <a:t>Early Voting has:</a:t>
            </a:r>
          </a:p>
        </c:rich>
      </c:tx>
      <c:layout>
        <c:manualLayout>
          <c:xMode val="edge"/>
          <c:yMode val="edge"/>
          <c:x val="4.4520778652668409E-2"/>
          <c:y val="4.1666666666666664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cat>
            <c:strRef>
              <c:f>Sheet4!$F$5:$F$7</c:f>
              <c:strCache>
                <c:ptCount val="3"/>
                <c:pt idx="0">
                  <c:v>No Opinion</c:v>
                </c:pt>
                <c:pt idx="1">
                  <c:v>Hurt state</c:v>
                </c:pt>
                <c:pt idx="2">
                  <c:v>Helped state</c:v>
                </c:pt>
              </c:strCache>
            </c:strRef>
          </c:cat>
          <c:val>
            <c:numRef>
              <c:f>Sheet4!$G$5:$G$7</c:f>
              <c:numCache>
                <c:formatCode>0%</c:formatCode>
                <c:ptCount val="3"/>
                <c:pt idx="0">
                  <c:v>0.13</c:v>
                </c:pt>
                <c:pt idx="1">
                  <c:v>0.27</c:v>
                </c:pt>
                <c:pt idx="2">
                  <c:v>0.6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5887872"/>
        <c:axId val="45889408"/>
      </c:barChart>
      <c:catAx>
        <c:axId val="45887872"/>
        <c:scaling>
          <c:orientation val="minMax"/>
        </c:scaling>
        <c:delete val="0"/>
        <c:axPos val="l"/>
        <c:majorTickMark val="none"/>
        <c:minorTickMark val="none"/>
        <c:tickLblPos val="nextTo"/>
        <c:crossAx val="45889408"/>
        <c:crosses val="autoZero"/>
        <c:auto val="1"/>
        <c:lblAlgn val="ctr"/>
        <c:lblOffset val="100"/>
        <c:noMultiLvlLbl val="0"/>
      </c:catAx>
      <c:valAx>
        <c:axId val="4588940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5887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aseline="0"/>
            </a:pPr>
            <a:r>
              <a:rPr lang="en-US" sz="2400" baseline="0"/>
              <a:t>Early voting process should be:</a:t>
            </a:r>
          </a:p>
        </c:rich>
      </c:tx>
      <c:layout>
        <c:manualLayout>
          <c:xMode val="edge"/>
          <c:yMode val="edge"/>
          <c:x val="3.0083333333333327E-2"/>
          <c:y val="4.1666666666666664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dashUpDiag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cat>
            <c:strRef>
              <c:f>Sheet4!$F$17:$F$20</c:f>
              <c:strCache>
                <c:ptCount val="4"/>
                <c:pt idx="0">
                  <c:v>No Opinion</c:v>
                </c:pt>
                <c:pt idx="1">
                  <c:v>Returned to voting on election day, except for good reasons</c:v>
                </c:pt>
                <c:pt idx="2">
                  <c:v>Changed to  2 weeks, for any reason</c:v>
                </c:pt>
                <c:pt idx="3">
                  <c:v>Kept as is - up to 4 weeks, for any reason</c:v>
                </c:pt>
              </c:strCache>
            </c:strRef>
          </c:cat>
          <c:val>
            <c:numRef>
              <c:f>Sheet4!$G$17:$G$20</c:f>
              <c:numCache>
                <c:formatCode>0%</c:formatCode>
                <c:ptCount val="4"/>
                <c:pt idx="0">
                  <c:v>0.02</c:v>
                </c:pt>
                <c:pt idx="1">
                  <c:v>0.28999999999999998</c:v>
                </c:pt>
                <c:pt idx="2">
                  <c:v>0.18</c:v>
                </c:pt>
                <c:pt idx="3">
                  <c:v>0.51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6238720"/>
        <c:axId val="46244608"/>
      </c:barChart>
      <c:catAx>
        <c:axId val="46238720"/>
        <c:scaling>
          <c:orientation val="minMax"/>
        </c:scaling>
        <c:delete val="0"/>
        <c:axPos val="l"/>
        <c:majorTickMark val="none"/>
        <c:minorTickMark val="none"/>
        <c:tickLblPos val="nextTo"/>
        <c:crossAx val="46244608"/>
        <c:crosses val="autoZero"/>
        <c:auto val="1"/>
        <c:lblAlgn val="ctr"/>
        <c:lblOffset val="100"/>
        <c:noMultiLvlLbl val="0"/>
      </c:catAx>
      <c:valAx>
        <c:axId val="4624460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6238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8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8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2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6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2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0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0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6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8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1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95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10C61-12FE-451C-9C03-C958BCA50C8D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9AB93-ABA4-4D96-9380-1FD19AC82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0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smtClean="0"/>
              <a:t>Governing Controversies:</a:t>
            </a:r>
            <a:br>
              <a:rPr lang="en-US" smtClean="0"/>
            </a:br>
            <a:r>
              <a:rPr lang="en-US" smtClean="0"/>
              <a:t>A View from the Ohio Public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sz="2400" i="1" dirty="0" smtClean="0"/>
              <a:t>Ray C. Bliss Institute of Applied Politics</a:t>
            </a:r>
          </a:p>
          <a:p>
            <a:r>
              <a:rPr lang="en-US" sz="2400" i="1" dirty="0" smtClean="0"/>
              <a:t>University of Akron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Akron Buckeye Poll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1600200"/>
            <a:ext cx="7010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Conducted </a:t>
            </a:r>
            <a:r>
              <a:rPr lang="en-US" sz="2400" dirty="0"/>
              <a:t>by the Center for Marketing and Opinion Research for the </a:t>
            </a:r>
            <a:r>
              <a:rPr lang="en-US" sz="2400" dirty="0" smtClean="0"/>
              <a:t>Bliss Institute </a:t>
            </a:r>
            <a:r>
              <a:rPr lang="en-US" sz="2400" dirty="0"/>
              <a:t>in April 2014. </a:t>
            </a:r>
            <a:endParaRPr lang="en-US" sz="2400" dirty="0" smtClean="0"/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survey was a random sample of 1,078 registered voters in Ohio, including both landline and cell phone </a:t>
            </a:r>
            <a:r>
              <a:rPr lang="en-US" sz="2400" dirty="0" smtClean="0"/>
              <a:t>components.</a:t>
            </a:r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Margin </a:t>
            </a:r>
            <a:r>
              <a:rPr lang="en-US" sz="2400" dirty="0"/>
              <a:t>of error of plus or minus three percentage points. </a:t>
            </a:r>
            <a:endParaRPr lang="en-US" sz="2400" dirty="0" smtClean="0"/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Same methodology for Akron </a:t>
            </a:r>
            <a:r>
              <a:rPr lang="en-US" sz="2400" dirty="0"/>
              <a:t>Buckeye polls conducted in 2005 and 2007.</a:t>
            </a:r>
          </a:p>
        </p:txBody>
      </p:sp>
    </p:spTree>
    <p:extLst>
      <p:ext uri="{BB962C8B-B14F-4D97-AF65-F5344CB8AC3E}">
        <p14:creationId xmlns:p14="http://schemas.microsoft.com/office/powerpoint/2010/main" val="159783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Redistricting Question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15143" y="1676400"/>
            <a:ext cx="6781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Some people say that the way state legislative districts are drawn has  </a:t>
            </a:r>
          </a:p>
          <a:p>
            <a:r>
              <a:rPr lang="en-US" dirty="0"/>
              <a:t>produced poor government in Ohio and has hurt the state.    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Other people say that the way state legislative districts are drawn has  </a:t>
            </a:r>
          </a:p>
          <a:p>
            <a:r>
              <a:rPr lang="en-US" dirty="0"/>
              <a:t>produced good government in Ohio and helped the state.    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Which position comes closest to your view...  has the way legislative  </a:t>
            </a:r>
          </a:p>
          <a:p>
            <a:r>
              <a:rPr lang="en-US" dirty="0"/>
              <a:t>districts are drawn helped or hurt the state?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</a:t>
            </a:r>
            <a:r>
              <a:rPr lang="en-US" i="1" dirty="0"/>
              <a:t>(1) Poor government, hurt the state</a:t>
            </a:r>
            <a:r>
              <a:rPr lang="en-US" i="1" dirty="0" smtClean="0">
                <a:effectLst/>
              </a:rPr>
              <a:t> </a:t>
            </a:r>
            <a:r>
              <a:rPr lang="en-US" i="1" dirty="0"/>
              <a:t> </a:t>
            </a:r>
          </a:p>
          <a:p>
            <a:r>
              <a:rPr lang="en-US" i="1" dirty="0"/>
              <a:t> (2) Good government, helped the state</a:t>
            </a:r>
            <a:r>
              <a:rPr lang="en-US" i="1" dirty="0" smtClean="0">
                <a:effectLst/>
              </a:rPr>
              <a:t> </a:t>
            </a:r>
            <a:r>
              <a:rPr lang="en-US" i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6546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94705"/>
              </p:ext>
            </p:extLst>
          </p:nvPr>
        </p:nvGraphicFramePr>
        <p:xfrm>
          <a:off x="914400" y="762000"/>
          <a:ext cx="7391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10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004302"/>
              </p:ext>
            </p:extLst>
          </p:nvPr>
        </p:nvGraphicFramePr>
        <p:xfrm>
          <a:off x="914400" y="609600"/>
          <a:ext cx="75438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591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8030536"/>
              </p:ext>
            </p:extLst>
          </p:nvPr>
        </p:nvGraphicFramePr>
        <p:xfrm>
          <a:off x="685800" y="533400"/>
          <a:ext cx="7696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08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878565"/>
              </p:ext>
            </p:extLst>
          </p:nvPr>
        </p:nvGraphicFramePr>
        <p:xfrm>
          <a:off x="533400" y="685800"/>
          <a:ext cx="7848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235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121051"/>
              </p:ext>
            </p:extLst>
          </p:nvPr>
        </p:nvGraphicFramePr>
        <p:xfrm>
          <a:off x="990600" y="914400"/>
          <a:ext cx="7239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33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575651"/>
              </p:ext>
            </p:extLst>
          </p:nvPr>
        </p:nvGraphicFramePr>
        <p:xfrm>
          <a:off x="1143000" y="990600"/>
          <a:ext cx="7086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96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Limits Question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1828800"/>
            <a:ext cx="7391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Some people say that term limits have produced poor government in  </a:t>
            </a:r>
          </a:p>
          <a:p>
            <a:r>
              <a:rPr lang="en-US" dirty="0"/>
              <a:t>Ohio and have hurt the state.  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Other people say that term limits have produced good government in  </a:t>
            </a:r>
          </a:p>
          <a:p>
            <a:r>
              <a:rPr lang="en-US" dirty="0"/>
              <a:t>Ohio and have helped the state.  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Which position comes closest to your view... have term limits helped or  </a:t>
            </a:r>
          </a:p>
          <a:p>
            <a:r>
              <a:rPr lang="en-US" dirty="0"/>
              <a:t>hurt the state? 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</a:t>
            </a:r>
            <a:r>
              <a:rPr lang="en-US" i="1" dirty="0"/>
              <a:t>(1) Poor government, hurt the state  </a:t>
            </a:r>
          </a:p>
          <a:p>
            <a:r>
              <a:rPr lang="en-US" i="1" dirty="0"/>
              <a:t> (2) Good government, helped the state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5241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771311"/>
              </p:ext>
            </p:extLst>
          </p:nvPr>
        </p:nvGraphicFramePr>
        <p:xfrm>
          <a:off x="914400" y="990600"/>
          <a:ext cx="7239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590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341980"/>
              </p:ext>
            </p:extLst>
          </p:nvPr>
        </p:nvGraphicFramePr>
        <p:xfrm>
          <a:off x="381000" y="228600"/>
          <a:ext cx="85344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832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806555"/>
              </p:ext>
            </p:extLst>
          </p:nvPr>
        </p:nvGraphicFramePr>
        <p:xfrm>
          <a:off x="1219200" y="685800"/>
          <a:ext cx="7315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501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0271139"/>
              </p:ext>
            </p:extLst>
          </p:nvPr>
        </p:nvGraphicFramePr>
        <p:xfrm>
          <a:off x="1143000" y="838200"/>
          <a:ext cx="7467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814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4148031"/>
              </p:ext>
            </p:extLst>
          </p:nvPr>
        </p:nvGraphicFramePr>
        <p:xfrm>
          <a:off x="381000" y="381000"/>
          <a:ext cx="85344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67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819123"/>
              </p:ext>
            </p:extLst>
          </p:nvPr>
        </p:nvGraphicFramePr>
        <p:xfrm>
          <a:off x="609600" y="762000"/>
          <a:ext cx="8153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390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155909"/>
              </p:ext>
            </p:extLst>
          </p:nvPr>
        </p:nvGraphicFramePr>
        <p:xfrm>
          <a:off x="228600" y="533400"/>
          <a:ext cx="8763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222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smtClean="0"/>
              <a:t>Governing Controversies:</a:t>
            </a:r>
            <a:br>
              <a:rPr lang="en-US" smtClean="0"/>
            </a:br>
            <a:r>
              <a:rPr lang="en-US" smtClean="0"/>
              <a:t>A View from the Ohio Public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sz="2400" i="1" dirty="0" smtClean="0"/>
              <a:t>Ray C. Bliss Institute of Applied Politics</a:t>
            </a:r>
          </a:p>
          <a:p>
            <a:r>
              <a:rPr lang="en-US" sz="2400" i="1" dirty="0" smtClean="0"/>
              <a:t>University of Akron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6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222</Words>
  <Application>Microsoft Office PowerPoint</Application>
  <PresentationFormat>On-screen Show (4:3)</PresentationFormat>
  <Paragraphs>59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Governing Controversies: A View from the Ohio Public</vt:lpstr>
      <vt:lpstr>2014 Akron Buckeye Poll</vt:lpstr>
      <vt:lpstr>Redistricting Question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Term Limits Question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Governing Controversies: A View from the Ohio Public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Governing Controversies: A View from the Ohio Public</dc:title>
  <dc:creator>JOHN GREEN</dc:creator>
  <cp:lastModifiedBy>JOHN GREEN</cp:lastModifiedBy>
  <cp:revision>21</cp:revision>
  <dcterms:created xsi:type="dcterms:W3CDTF">2014-05-26T21:07:05Z</dcterms:created>
  <dcterms:modified xsi:type="dcterms:W3CDTF">2014-06-11T12:06:16Z</dcterms:modified>
</cp:coreProperties>
</file>